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3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80" r:id="rId2"/>
    <p:sldId id="281" r:id="rId3"/>
    <p:sldId id="282" r:id="rId4"/>
    <p:sldId id="283" r:id="rId5"/>
    <p:sldId id="269" r:id="rId6"/>
    <p:sldId id="259" r:id="rId7"/>
    <p:sldId id="260" r:id="rId8"/>
    <p:sldId id="261" r:id="rId9"/>
    <p:sldId id="291" r:id="rId10"/>
    <p:sldId id="290" r:id="rId11"/>
    <p:sldId id="293" r:id="rId12"/>
    <p:sldId id="295" r:id="rId13"/>
    <p:sldId id="298" r:id="rId14"/>
    <p:sldId id="297" r:id="rId15"/>
    <p:sldId id="300" r:id="rId16"/>
    <p:sldId id="299" r:id="rId17"/>
    <p:sldId id="296" r:id="rId18"/>
    <p:sldId id="262" r:id="rId19"/>
    <p:sldId id="289" r:id="rId20"/>
    <p:sldId id="274" r:id="rId21"/>
    <p:sldId id="263" r:id="rId22"/>
    <p:sldId id="264" r:id="rId23"/>
    <p:sldId id="304" r:id="rId24"/>
    <p:sldId id="303" r:id="rId25"/>
    <p:sldId id="305" r:id="rId26"/>
    <p:sldId id="302" r:id="rId27"/>
    <p:sldId id="301" r:id="rId28"/>
    <p:sldId id="306" r:id="rId29"/>
    <p:sldId id="294" r:id="rId30"/>
    <p:sldId id="268" r:id="rId31"/>
    <p:sldId id="286" r:id="rId32"/>
    <p:sldId id="265" r:id="rId33"/>
    <p:sldId id="276" r:id="rId34"/>
    <p:sldId id="271" r:id="rId35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889"/>
    <a:srgbClr val="013F99"/>
    <a:srgbClr val="D40257"/>
    <a:srgbClr val="002864"/>
    <a:srgbClr val="FD418D"/>
    <a:srgbClr val="001C46"/>
    <a:srgbClr val="FF2D78"/>
    <a:srgbClr val="150060"/>
    <a:srgbClr val="FF2573"/>
    <a:srgbClr val="014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4/02/2023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2EBC8-5E69-48BB-B27C-DBF394D18438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31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ap.com/03fd2d31-acf2-4319-8b08-a8bff8632e0d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0632B1-D4FC-5776-6F57-8A82CA15376C}"/>
              </a:ext>
            </a:extLst>
          </p:cNvPr>
          <p:cNvSpPr txBox="1"/>
          <p:nvPr/>
        </p:nvSpPr>
        <p:spPr>
          <a:xfrm>
            <a:off x="212614" y="5918785"/>
            <a:ext cx="4749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b="1" dirty="0">
                <a:solidFill>
                  <a:schemeClr val="bg1"/>
                </a:solidFill>
              </a:rPr>
              <a:t>GERENCIA Y GESTION DE T.I//AUDITORIA DE S.I – PETI</a:t>
            </a:r>
          </a:p>
        </p:txBody>
      </p:sp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object 17">
            <a:extLst>
              <a:ext uri="{FF2B5EF4-FFF2-40B4-BE49-F238E27FC236}">
                <a16:creationId xmlns:a16="http://schemas.microsoft.com/office/drawing/2014/main" id="{749F3E95-9BF0-43BD-8A60-F76B05852641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2" name="object 2">
            <a:extLst>
              <a:ext uri="{FF2B5EF4-FFF2-40B4-BE49-F238E27FC236}">
                <a16:creationId xmlns:a16="http://schemas.microsoft.com/office/drawing/2014/main" id="{1790FC11-6B1D-5EF4-0C24-256D3B5CA43C}"/>
              </a:ext>
            </a:extLst>
          </p:cNvPr>
          <p:cNvGrpSpPr/>
          <p:nvPr/>
        </p:nvGrpSpPr>
        <p:grpSpPr>
          <a:xfrm>
            <a:off x="466725" y="1641371"/>
            <a:ext cx="8191500" cy="3683103"/>
            <a:chOff x="676655" y="748283"/>
            <a:chExt cx="7333488" cy="5361433"/>
          </a:xfrm>
        </p:grpSpPr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7CB00F7D-0226-D478-3025-07B79C509A5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0779" y="3742944"/>
              <a:ext cx="1353312" cy="2366772"/>
            </a:xfrm>
            <a:prstGeom prst="rect">
              <a:avLst/>
            </a:prstGeom>
          </p:spPr>
        </p:pic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0FDEBC96-8CE5-8927-0817-A9408B9E9B5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655" y="748283"/>
              <a:ext cx="7333488" cy="5137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85984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18679E78-038E-F507-58C4-A9A41896985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689F419-3B90-51DB-D099-95C20080B5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0563" y="1200033"/>
            <a:ext cx="395795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Nuevos</a:t>
            </a:r>
            <a:r>
              <a:rPr sz="24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trabajadores</a:t>
            </a:r>
            <a:r>
              <a:rPr sz="2400" b="1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moviles</a:t>
            </a:r>
            <a:endParaRPr sz="2400" b="1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EEC50993-7EBB-D6C9-1A31-99A1E46D776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8037" y="2476207"/>
            <a:ext cx="1506474" cy="1171193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0752B9F2-072F-A691-243E-185036AAE1A5}"/>
              </a:ext>
            </a:extLst>
          </p:cNvPr>
          <p:cNvSpPr txBox="1"/>
          <p:nvPr/>
        </p:nvSpPr>
        <p:spPr>
          <a:xfrm>
            <a:off x="1069574" y="2618066"/>
            <a:ext cx="808990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444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Mejoras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sistemas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seguridad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300DA40B-51DA-7BD4-BE06-627C462C8CF2}"/>
              </a:ext>
            </a:extLst>
          </p:cNvPr>
          <p:cNvSpPr txBox="1"/>
          <p:nvPr/>
        </p:nvSpPr>
        <p:spPr>
          <a:xfrm>
            <a:off x="3855445" y="2867113"/>
            <a:ext cx="108648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Comun</a:t>
            </a:r>
            <a:r>
              <a:rPr sz="16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caci  ón</a:t>
            </a:r>
            <a:r>
              <a:rPr sz="16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Remota</a:t>
            </a:r>
            <a:endParaRPr sz="16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pic>
        <p:nvPicPr>
          <p:cNvPr id="14" name="object 9">
            <a:extLst>
              <a:ext uri="{FF2B5EF4-FFF2-40B4-BE49-F238E27FC236}">
                <a16:creationId xmlns:a16="http://schemas.microsoft.com/office/drawing/2014/main" id="{ACC6442F-6E2B-3282-B9A8-C7A6318D576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27754" y="2462491"/>
            <a:ext cx="1924050" cy="1515618"/>
          </a:xfrm>
          <a:prstGeom prst="rect">
            <a:avLst/>
          </a:prstGeom>
        </p:spPr>
      </p:pic>
      <p:sp>
        <p:nvSpPr>
          <p:cNvPr id="15" name="object 10">
            <a:extLst>
              <a:ext uri="{FF2B5EF4-FFF2-40B4-BE49-F238E27FC236}">
                <a16:creationId xmlns:a16="http://schemas.microsoft.com/office/drawing/2014/main" id="{D2203341-4D02-C0E6-7005-0844F4E45BE9}"/>
              </a:ext>
            </a:extLst>
          </p:cNvPr>
          <p:cNvSpPr txBox="1"/>
          <p:nvPr/>
        </p:nvSpPr>
        <p:spPr>
          <a:xfrm>
            <a:off x="7288383" y="2839681"/>
            <a:ext cx="100647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ecnología  móvil- </a:t>
            </a:r>
            <a:r>
              <a:rPr sz="16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Marketing</a:t>
            </a:r>
            <a:endParaRPr sz="16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1037943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18679E78-038E-F507-58C4-A9A41896985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A1F15E3D-8FAB-70BA-B00A-301C47D41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65283"/>
              </p:ext>
            </p:extLst>
          </p:nvPr>
        </p:nvGraphicFramePr>
        <p:xfrm>
          <a:off x="456312" y="2622529"/>
          <a:ext cx="7544688" cy="30496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44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90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Salesforce</a:t>
                      </a:r>
                      <a:r>
                        <a:rPr sz="18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800" b="1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 </a:t>
                      </a:r>
                      <a:r>
                        <a:rPr sz="1800" b="1" spc="-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CRM</a:t>
                      </a:r>
                      <a:r>
                        <a:rPr sz="1800" b="1" spc="1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Estadística</a:t>
                      </a:r>
                      <a:r>
                        <a:rPr sz="1800" b="1" spc="-3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b="1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 clientes</a:t>
                      </a:r>
                      <a:r>
                        <a:rPr sz="1800" b="1" spc="-3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agiliza</a:t>
                      </a:r>
                      <a:r>
                        <a:rPr sz="1800" b="1" spc="-25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00"/>
                          </a:solidFill>
                          <a:latin typeface="Calibri"/>
                          <a:cs typeface="Calibri"/>
                        </a:rPr>
                        <a:t>ventas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C7C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0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Cisco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Webex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Video</a:t>
                      </a:r>
                      <a:r>
                        <a:rPr sz="1800" spc="2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conferencias</a:t>
                      </a:r>
                      <a:r>
                        <a:rPr sz="1800" spc="2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webinars</a:t>
                      </a:r>
                      <a:r>
                        <a:rPr sz="1800" spc="2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video</a:t>
                      </a:r>
                      <a:r>
                        <a:rPr sz="1800" spc="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 </a:t>
                      </a:r>
                      <a:r>
                        <a:rPr sz="18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audio</a:t>
                      </a:r>
                      <a:r>
                        <a:rPr sz="18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HD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54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SAP Business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ByDesing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Suite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de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ERP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Inteligente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nube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http</a:t>
                      </a:r>
                      <a:r>
                        <a:rPr sz="1800" spc="-10" dirty="0">
                          <a:latin typeface="Calibri"/>
                          <a:cs typeface="Calibri"/>
                          <a:hlinkClick r:id="rId4"/>
                        </a:rPr>
                        <a:t>s://w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ww</a:t>
                      </a:r>
                      <a:r>
                        <a:rPr sz="1800" spc="-10" dirty="0">
                          <a:latin typeface="Calibri"/>
                          <a:cs typeface="Calibri"/>
                          <a:hlinkClick r:id="rId4"/>
                        </a:rPr>
                        <a:t>.sap.com/03fd2d31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  <a:hlinkClick r:id="rId4"/>
                        </a:rPr>
                        <a:t>acf2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10" dirty="0">
                          <a:latin typeface="Calibri"/>
                          <a:cs typeface="Calibri"/>
                          <a:hlinkClick r:id="rId4"/>
                        </a:rPr>
                        <a:t>4319-8b08-a8bff8632e0d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Iwork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Documentos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hojas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calculo-Apple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0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Evernote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Tomar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notas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9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Adobe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reader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564">
                <a:tc>
                  <a:txBody>
                    <a:bodyPr/>
                    <a:lstStyle/>
                    <a:p>
                      <a:pPr marL="90805" marR="4533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Oracle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Business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Intelligence</a:t>
                      </a:r>
                      <a:r>
                        <a:rPr sz="18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consultas ad-hoc</a:t>
                      </a:r>
                      <a:r>
                        <a:rPr sz="1800" b="1" spc="-2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(problema</a:t>
                      </a:r>
                      <a:r>
                        <a:rPr sz="1800" b="1" spc="-2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especifico),</a:t>
                      </a:r>
                      <a:r>
                        <a:rPr sz="1800" b="1" spc="-2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paneles</a:t>
                      </a:r>
                      <a:r>
                        <a:rPr sz="1800" b="1" spc="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de </a:t>
                      </a:r>
                      <a:r>
                        <a:rPr sz="1800" b="1" spc="-39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control</a:t>
                      </a:r>
                      <a:r>
                        <a:rPr sz="1800" b="1" spc="-3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 </a:t>
                      </a:r>
                      <a:r>
                        <a:rPr sz="1800" b="1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funcionalidad</a:t>
                      </a:r>
                      <a:r>
                        <a:rPr sz="18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b="1" spc="-4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cuadro</a:t>
                      </a:r>
                      <a:r>
                        <a:rPr sz="1800" b="1" spc="-2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b="1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mando.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E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90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Dropbox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8D6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object 2">
            <a:extLst>
              <a:ext uri="{FF2B5EF4-FFF2-40B4-BE49-F238E27FC236}">
                <a16:creationId xmlns:a16="http://schemas.microsoft.com/office/drawing/2014/main" id="{4CED2B5E-7ED2-AB74-89E2-A659493CF5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1635503"/>
            <a:ext cx="682117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Aplicaciones</a:t>
            </a:r>
            <a:r>
              <a:rPr sz="24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2400" b="1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4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iphone-ipad</a:t>
            </a:r>
            <a:r>
              <a:rPr sz="2400" b="1" spc="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24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4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negocios</a:t>
            </a:r>
            <a:endParaRPr sz="2400" b="1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2134782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18679E78-038E-F507-58C4-A9A41896985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object 7">
            <a:extLst>
              <a:ext uri="{FF2B5EF4-FFF2-40B4-BE49-F238E27FC236}">
                <a16:creationId xmlns:a16="http://schemas.microsoft.com/office/drawing/2014/main" id="{C8CA7EC2-6AED-23DC-4C3A-551EF9A2CF96}"/>
              </a:ext>
            </a:extLst>
          </p:cNvPr>
          <p:cNvGrpSpPr/>
          <p:nvPr/>
        </p:nvGrpSpPr>
        <p:grpSpPr>
          <a:xfrm>
            <a:off x="274320" y="1267967"/>
            <a:ext cx="3959860" cy="4747260"/>
            <a:chOff x="274320" y="1267967"/>
            <a:chExt cx="3959860" cy="4747260"/>
          </a:xfrm>
        </p:grpSpPr>
        <p:pic>
          <p:nvPicPr>
            <p:cNvPr id="3" name="object 8">
              <a:extLst>
                <a:ext uri="{FF2B5EF4-FFF2-40B4-BE49-F238E27FC236}">
                  <a16:creationId xmlns:a16="http://schemas.microsoft.com/office/drawing/2014/main" id="{2465BD03-EAA0-14AB-4658-EBE06D65F67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320" y="1267967"/>
              <a:ext cx="2552700" cy="2851404"/>
            </a:xfrm>
            <a:prstGeom prst="rect">
              <a:avLst/>
            </a:prstGeom>
          </p:spPr>
        </p:pic>
        <p:pic>
          <p:nvPicPr>
            <p:cNvPr id="4" name="object 9">
              <a:extLst>
                <a:ext uri="{FF2B5EF4-FFF2-40B4-BE49-F238E27FC236}">
                  <a16:creationId xmlns:a16="http://schemas.microsoft.com/office/drawing/2014/main" id="{6AFC84DC-F0D8-8A72-C703-8E390E26560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320" y="4119372"/>
              <a:ext cx="1347216" cy="1299971"/>
            </a:xfrm>
            <a:prstGeom prst="rect">
              <a:avLst/>
            </a:prstGeom>
          </p:spPr>
        </p:pic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931B23FE-9967-4AF3-D4F0-2C83E7BCF43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8212" y="4424172"/>
              <a:ext cx="1775460" cy="1591055"/>
            </a:xfrm>
            <a:prstGeom prst="rect">
              <a:avLst/>
            </a:prstGeom>
          </p:spPr>
        </p:pic>
      </p:grpSp>
      <p:grpSp>
        <p:nvGrpSpPr>
          <p:cNvPr id="8" name="object 2">
            <a:extLst>
              <a:ext uri="{FF2B5EF4-FFF2-40B4-BE49-F238E27FC236}">
                <a16:creationId xmlns:a16="http://schemas.microsoft.com/office/drawing/2014/main" id="{D8C93E37-84BC-4D86-0310-B3B664A65155}"/>
              </a:ext>
            </a:extLst>
          </p:cNvPr>
          <p:cNvGrpSpPr/>
          <p:nvPr/>
        </p:nvGrpSpPr>
        <p:grpSpPr>
          <a:xfrm>
            <a:off x="5186046" y="1287017"/>
            <a:ext cx="3229355" cy="4841749"/>
            <a:chOff x="5186171" y="1267967"/>
            <a:chExt cx="3229355" cy="4841749"/>
          </a:xfrm>
        </p:grpSpPr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CBF61980-D9FF-97A7-BAC0-F0AC6917677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0779" y="3742944"/>
              <a:ext cx="1353312" cy="2366772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46A4CBF2-15E1-8E64-0E89-A7D3F9B1F6A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6171" y="1267967"/>
              <a:ext cx="3229355" cy="3156204"/>
            </a:xfrm>
            <a:prstGeom prst="rect">
              <a:avLst/>
            </a:prstGeom>
          </p:spPr>
        </p:pic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60169147-4DA8-6789-ABF6-3D13A056DC1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5395" y="4546091"/>
              <a:ext cx="2427731" cy="1162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3589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18679E78-038E-F507-58C4-A9A41896985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1BF06B40-6DD4-EE11-EFAD-1EFC4F5E18C7}"/>
              </a:ext>
            </a:extLst>
          </p:cNvPr>
          <p:cNvSpPr txBox="1"/>
          <p:nvPr/>
        </p:nvSpPr>
        <p:spPr>
          <a:xfrm>
            <a:off x="830757" y="1814296"/>
            <a:ext cx="7110095" cy="28484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1340">
              <a:lnSpc>
                <a:spcPct val="100000"/>
              </a:lnSpc>
              <a:spcBef>
                <a:spcPts val="100"/>
              </a:spcBef>
              <a:tabLst>
                <a:tab pos="2171065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Empresas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Digitales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: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Rediseño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organización,</a:t>
            </a:r>
            <a:r>
              <a:rPr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relaciones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negocios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significativas,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clientes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proveedores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empleados.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Redes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digitales</a:t>
            </a:r>
            <a:endParaRPr lang="es-419" sz="1400" spc="-5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61340">
              <a:lnSpc>
                <a:spcPct val="100000"/>
              </a:lnSpc>
              <a:spcBef>
                <a:spcPts val="100"/>
              </a:spcBef>
              <a:tabLst>
                <a:tab pos="2171065" algn="l"/>
              </a:tabLst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400050">
              <a:lnSpc>
                <a:spcPct val="100000"/>
              </a:lnSpc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negocios.</a:t>
            </a:r>
            <a:r>
              <a:rPr sz="1400" spc="4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Tareas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comportamientos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–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desarrollo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nuevos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productos-pedidos-plan</a:t>
            </a:r>
            <a:r>
              <a:rPr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marketing</a:t>
            </a:r>
            <a:endParaRPr lang="es-419" sz="1400" spc="-5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400050">
              <a:lnSpc>
                <a:spcPct val="100000"/>
              </a:lnSpc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digitales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responden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rapidez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empresas </a:t>
            </a:r>
            <a:r>
              <a:rPr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tradicionales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mayor</a:t>
            </a:r>
            <a:r>
              <a:rPr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flexibilidad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sobrevivir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24/7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6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6518909">
              <a:lnSpc>
                <a:spcPct val="98900"/>
              </a:lnSpc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Ej.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sco 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Ibm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3M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336515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18679E78-038E-F507-58C4-A9A41896985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object 10">
            <a:extLst>
              <a:ext uri="{FF2B5EF4-FFF2-40B4-BE49-F238E27FC236}">
                <a16:creationId xmlns:a16="http://schemas.microsoft.com/office/drawing/2014/main" id="{A9A27B92-E0FB-024D-1636-E8F6061191AE}"/>
              </a:ext>
            </a:extLst>
          </p:cNvPr>
          <p:cNvGrpSpPr/>
          <p:nvPr/>
        </p:nvGrpSpPr>
        <p:grpSpPr>
          <a:xfrm>
            <a:off x="875004" y="1906067"/>
            <a:ext cx="6628130" cy="3792220"/>
            <a:chOff x="685800" y="1606296"/>
            <a:chExt cx="6628130" cy="3792220"/>
          </a:xfrm>
        </p:grpSpPr>
        <p:pic>
          <p:nvPicPr>
            <p:cNvPr id="3" name="object 11">
              <a:extLst>
                <a:ext uri="{FF2B5EF4-FFF2-40B4-BE49-F238E27FC236}">
                  <a16:creationId xmlns:a16="http://schemas.microsoft.com/office/drawing/2014/main" id="{75F021CD-4600-D37A-3EE7-5CB87A66A94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00" y="1664208"/>
              <a:ext cx="2971800" cy="1542288"/>
            </a:xfrm>
            <a:prstGeom prst="rect">
              <a:avLst/>
            </a:prstGeom>
          </p:spPr>
        </p:pic>
        <p:pic>
          <p:nvPicPr>
            <p:cNvPr id="4" name="object 12">
              <a:extLst>
                <a:ext uri="{FF2B5EF4-FFF2-40B4-BE49-F238E27FC236}">
                  <a16:creationId xmlns:a16="http://schemas.microsoft.com/office/drawing/2014/main" id="{60A3C219-3882-5D91-A1E1-05E3B51AEE8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6176" y="1606296"/>
              <a:ext cx="2857500" cy="1600200"/>
            </a:xfrm>
            <a:prstGeom prst="rect">
              <a:avLst/>
            </a:prstGeom>
          </p:spPr>
        </p:pic>
        <p:pic>
          <p:nvPicPr>
            <p:cNvPr id="6" name="object 13">
              <a:extLst>
                <a:ext uri="{FF2B5EF4-FFF2-40B4-BE49-F238E27FC236}">
                  <a16:creationId xmlns:a16="http://schemas.microsoft.com/office/drawing/2014/main" id="{6D85812E-ED23-E7AC-3A7D-2D078A33348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3176" y="3901440"/>
              <a:ext cx="3048000" cy="1496568"/>
            </a:xfrm>
            <a:prstGeom prst="rect">
              <a:avLst/>
            </a:prstGeom>
          </p:spPr>
        </p:pic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87DC580-4E81-0D0B-4678-29E03FB5BC65}"/>
              </a:ext>
            </a:extLst>
          </p:cNvPr>
          <p:cNvSpPr txBox="1"/>
          <p:nvPr/>
        </p:nvSpPr>
        <p:spPr>
          <a:xfrm>
            <a:off x="2386013" y="967604"/>
            <a:ext cx="5286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1800" b="1" spc="-5" dirty="0">
                <a:solidFill>
                  <a:srgbClr val="013889"/>
                </a:solidFill>
                <a:latin typeface="Century Gothic" panose="020B0502020202020204" pitchFamily="34" charset="0"/>
                <a:cs typeface="Calibri Light"/>
              </a:rPr>
              <a:t>SISTEMAS</a:t>
            </a:r>
            <a:r>
              <a:rPr lang="es-419" sz="18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lang="es-419" sz="1800" b="1" dirty="0">
                <a:solidFill>
                  <a:srgbClr val="013889"/>
                </a:solidFill>
                <a:latin typeface="Century Gothic" panose="020B0502020202020204" pitchFamily="34" charset="0"/>
                <a:cs typeface="Calibri Light"/>
              </a:rPr>
              <a:t>DE</a:t>
            </a:r>
            <a:r>
              <a:rPr lang="es-419" sz="18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lang="es-419" sz="1800" b="1" spc="-5" dirty="0">
                <a:solidFill>
                  <a:srgbClr val="013889"/>
                </a:solidFill>
                <a:latin typeface="Century Gothic" panose="020B0502020202020204" pitchFamily="34" charset="0"/>
                <a:cs typeface="Calibri Light"/>
              </a:rPr>
              <a:t>INFORMACION</a:t>
            </a:r>
            <a:endParaRPr lang="es-419" b="1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87708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18679E78-038E-F507-58C4-A9A41896985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object 10">
            <a:extLst>
              <a:ext uri="{FF2B5EF4-FFF2-40B4-BE49-F238E27FC236}">
                <a16:creationId xmlns:a16="http://schemas.microsoft.com/office/drawing/2014/main" id="{7F2BF3EC-7402-D799-FD59-4EE14EDE410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8045" y="3189218"/>
            <a:ext cx="5128260" cy="2596896"/>
          </a:xfrm>
          <a:prstGeom prst="rect">
            <a:avLst/>
          </a:prstGeom>
        </p:spPr>
      </p:pic>
      <p:sp>
        <p:nvSpPr>
          <p:cNvPr id="6" name="object 9">
            <a:extLst>
              <a:ext uri="{FF2B5EF4-FFF2-40B4-BE49-F238E27FC236}">
                <a16:creationId xmlns:a16="http://schemas.microsoft.com/office/drawing/2014/main" id="{9D467C49-BDFE-619F-3521-AC1A748F4FDB}"/>
              </a:ext>
            </a:extLst>
          </p:cNvPr>
          <p:cNvSpPr txBox="1"/>
          <p:nvPr/>
        </p:nvSpPr>
        <p:spPr>
          <a:xfrm>
            <a:off x="578385" y="1531453"/>
            <a:ext cx="8444865" cy="17485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986155" algn="l"/>
                <a:tab pos="1373505" algn="l"/>
                <a:tab pos="2754630" algn="l"/>
                <a:tab pos="4461510" algn="l"/>
                <a:tab pos="4961890" algn="l"/>
                <a:tab pos="6116955" algn="l"/>
                <a:tab pos="7170420" algn="l"/>
                <a:tab pos="8330565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Conjunto	de	componentes	inte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relacionados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	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	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reco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ectan,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	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an,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	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acenan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	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 distribuyen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apoyar</a:t>
            </a:r>
            <a:r>
              <a:rPr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toma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decisiones</a:t>
            </a:r>
            <a:endParaRPr lang="es-419" sz="1400" spc="-5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986155" algn="l"/>
                <a:tab pos="1373505" algn="l"/>
                <a:tab pos="2754630" algn="l"/>
                <a:tab pos="4461510" algn="l"/>
                <a:tab pos="4961890" algn="l"/>
                <a:tab pos="6116955" algn="l"/>
                <a:tab pos="7170420" algn="l"/>
                <a:tab pos="8330565" algn="l"/>
              </a:tabLst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674745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229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tecnologías</a:t>
            </a:r>
            <a:r>
              <a:rPr sz="1400" spc="2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229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229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sz="1400" spc="2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T.I.</a:t>
            </a:r>
            <a:r>
              <a:rPr lang="es-419"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Consiste</a:t>
            </a:r>
            <a:r>
              <a:rPr sz="1400" spc="2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2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todo</a:t>
            </a:r>
            <a:r>
              <a:rPr sz="1400" spc="2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2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hardaware</a:t>
            </a:r>
            <a:r>
              <a:rPr sz="1400" spc="2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20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software</a:t>
            </a:r>
            <a:r>
              <a:rPr sz="1400" spc="2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2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necesita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usas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poder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cumplir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sus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objetivos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.</a:t>
            </a:r>
            <a:endParaRPr lang="es-419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6350">
              <a:lnSpc>
                <a:spcPct val="100000"/>
              </a:lnSpc>
              <a:spcBef>
                <a:spcPts val="5"/>
              </a:spcBef>
              <a:tabLst>
                <a:tab pos="8077200" algn="l"/>
              </a:tabLst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Equ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computo,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dispo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it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alma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enam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ento,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disposit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mó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il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s,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sof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ware</a:t>
            </a:r>
            <a:r>
              <a:rPr lang="es-419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.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  Windows,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Linux,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Office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365,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2095542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18679E78-038E-F507-58C4-A9A41896985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8030FE3E-D36E-4711-85DE-762273314424}"/>
              </a:ext>
            </a:extLst>
          </p:cNvPr>
          <p:cNvGrpSpPr/>
          <p:nvPr/>
        </p:nvGrpSpPr>
        <p:grpSpPr>
          <a:xfrm>
            <a:off x="351537" y="1848003"/>
            <a:ext cx="7735188" cy="3240610"/>
            <a:chOff x="348804" y="1675561"/>
            <a:chExt cx="7850315" cy="324061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AC371C3-B9B2-6322-1004-DBCD724990C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804" y="1675561"/>
              <a:ext cx="3611448" cy="324061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E2DDA3C-3AF2-F988-183F-B77CDAD8844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5635" y="1743456"/>
              <a:ext cx="4253484" cy="2982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441026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365461" y="-609389"/>
            <a:ext cx="3453627" cy="27518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D6A7C0-38E5-F79D-AF4E-0064E825E999}"/>
              </a:ext>
            </a:extLst>
          </p:cNvPr>
          <p:cNvSpPr txBox="1"/>
          <p:nvPr/>
        </p:nvSpPr>
        <p:spPr>
          <a:xfrm>
            <a:off x="861489" y="3550751"/>
            <a:ext cx="14362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>
                <a:solidFill>
                  <a:schemeClr val="bg1"/>
                </a:solidFill>
                <a:latin typeface="montserrat"/>
              </a:rPr>
              <a:t>ICETEX</a:t>
            </a:r>
            <a:endParaRPr lang="en-US" sz="105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DE2090-B698-B486-72F0-AD63A72547BE}"/>
              </a:ext>
            </a:extLst>
          </p:cNvPr>
          <p:cNvSpPr txBox="1"/>
          <p:nvPr/>
        </p:nvSpPr>
        <p:spPr>
          <a:xfrm>
            <a:off x="2777685" y="3521262"/>
            <a:ext cx="14362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>
                <a:solidFill>
                  <a:schemeClr val="bg1"/>
                </a:solidFill>
                <a:latin typeface="montserrat"/>
              </a:rPr>
              <a:t>ICETEX</a:t>
            </a:r>
            <a:endParaRPr lang="en-US" sz="105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7A73DD0-4A3C-E2F3-EE25-2FDA648D99A5}"/>
              </a:ext>
            </a:extLst>
          </p:cNvPr>
          <p:cNvSpPr txBox="1"/>
          <p:nvPr/>
        </p:nvSpPr>
        <p:spPr>
          <a:xfrm>
            <a:off x="4866132" y="3514442"/>
            <a:ext cx="14362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>
                <a:solidFill>
                  <a:schemeClr val="bg1"/>
                </a:solidFill>
                <a:latin typeface="montserrat"/>
              </a:rPr>
              <a:t>ICETEX</a:t>
            </a:r>
            <a:endParaRPr lang="en-US" sz="105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F4614F-76BE-B380-95CD-24668F571DF9}"/>
              </a:ext>
            </a:extLst>
          </p:cNvPr>
          <p:cNvSpPr txBox="1"/>
          <p:nvPr/>
        </p:nvSpPr>
        <p:spPr>
          <a:xfrm>
            <a:off x="6856162" y="3521262"/>
            <a:ext cx="14362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>
                <a:solidFill>
                  <a:schemeClr val="bg1"/>
                </a:solidFill>
                <a:latin typeface="montserrat"/>
              </a:rPr>
              <a:t>ICETEX</a:t>
            </a:r>
            <a:endParaRPr lang="en-US" sz="105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7B281686-D44E-444E-C64D-68F2370F11AD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object 5">
            <a:extLst>
              <a:ext uri="{FF2B5EF4-FFF2-40B4-BE49-F238E27FC236}">
                <a16:creationId xmlns:a16="http://schemas.microsoft.com/office/drawing/2014/main" id="{7B3F9D78-537F-006A-AF0D-6460DDC4F3E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489" y="2155958"/>
            <a:ext cx="7671017" cy="1455012"/>
          </a:xfrm>
          <a:prstGeom prst="rect">
            <a:avLst/>
          </a:prstGeom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13BE1E99-0DD6-B127-C159-9BCF3C6192A9}"/>
              </a:ext>
            </a:extLst>
          </p:cNvPr>
          <p:cNvSpPr txBox="1"/>
          <p:nvPr/>
        </p:nvSpPr>
        <p:spPr>
          <a:xfrm>
            <a:off x="861489" y="3974536"/>
            <a:ext cx="573278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CASOS</a:t>
            </a:r>
            <a:r>
              <a:rPr sz="1800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EN</a:t>
            </a:r>
            <a:r>
              <a:rPr sz="1800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VIDEO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Cadena</a:t>
            </a:r>
            <a:r>
              <a:rPr sz="1800" spc="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suministro</a:t>
            </a:r>
            <a:r>
              <a:rPr sz="1800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del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 eslabón</a:t>
            </a:r>
            <a:r>
              <a:rPr sz="1800" spc="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ventas </a:t>
            </a:r>
            <a:r>
              <a:rPr sz="1800" spc="-39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minoristas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 de</a:t>
            </a:r>
            <a:r>
              <a:rPr sz="1800" spc="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Walmart Salesforce.com: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 la</a:t>
            </a:r>
            <a:r>
              <a:rPr sz="1800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empresa social 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emergente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 Cómo</a:t>
            </a:r>
            <a:r>
              <a:rPr sz="1800" spc="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funciona</a:t>
            </a:r>
            <a:r>
              <a:rPr sz="1800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FedEx:</a:t>
            </a:r>
            <a:r>
              <a:rPr sz="1800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dentro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 del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centro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 de 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operaciones</a:t>
            </a:r>
            <a:r>
              <a:rPr sz="1800" spc="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1800" spc="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Memphis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Video</a:t>
            </a:r>
            <a:r>
              <a:rPr sz="1800" spc="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instruccional:</a:t>
            </a:r>
            <a:r>
              <a:rPr sz="1800" spc="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US</a:t>
            </a:r>
            <a:r>
              <a:rPr sz="1800" spc="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Foodservice </a:t>
            </a:r>
            <a:r>
              <a:rPr sz="1800" spc="-39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aumenta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su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mercado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con</a:t>
            </a:r>
            <a:r>
              <a:rPr sz="1800" spc="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alibri"/>
                <a:cs typeface="Calibri"/>
              </a:rPr>
              <a:t>Oracle</a:t>
            </a:r>
            <a:r>
              <a:rPr sz="1800" spc="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CRM</a:t>
            </a:r>
            <a:r>
              <a:rPr sz="1800" spc="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on</a:t>
            </a:r>
            <a:r>
              <a:rPr sz="180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Demand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153479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14" name="object 17">
            <a:extLst>
              <a:ext uri="{FF2B5EF4-FFF2-40B4-BE49-F238E27FC236}">
                <a16:creationId xmlns:a16="http://schemas.microsoft.com/office/drawing/2014/main" id="{1D1AC267-F73A-2EC0-51A8-42564DC2DB8B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9597C8-D555-939F-728E-7E7BBCBE8CFD}"/>
              </a:ext>
            </a:extLst>
          </p:cNvPr>
          <p:cNvSpPr txBox="1"/>
          <p:nvPr/>
        </p:nvSpPr>
        <p:spPr>
          <a:xfrm>
            <a:off x="310894" y="1859971"/>
            <a:ext cx="8528305" cy="3103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65785">
              <a:lnSpc>
                <a:spcPct val="100000"/>
              </a:lnSpc>
              <a:spcBef>
                <a:spcPts val="100"/>
              </a:spcBef>
            </a:pPr>
            <a:r>
              <a:rPr lang="es-MX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Las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empresas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sanas,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aquellas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las </a:t>
            </a:r>
            <a:r>
              <a:rPr lang="es-MX" sz="1400" spc="5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que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les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va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5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bien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cualquier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6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condición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5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del </a:t>
            </a:r>
            <a:r>
              <a:rPr lang="es-MX" sz="1400" spc="-35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mercado,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 </a:t>
            </a:r>
            <a:r>
              <a:rPr lang="es-MX" sz="1400" spc="5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distinguen </a:t>
            </a:r>
            <a:r>
              <a:rPr lang="es-MX"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 </a:t>
            </a:r>
            <a:r>
              <a:rPr lang="es-MX" sz="1400" spc="5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parte </a:t>
            </a:r>
            <a:r>
              <a:rPr lang="es-MX" sz="1400" spc="6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porque 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son excelentes </a:t>
            </a:r>
            <a:r>
              <a:rPr lang="es-MX"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 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crear,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articular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y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ejecutar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estrategias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5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manera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5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que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5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maximicen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los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resultados.</a:t>
            </a: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12700" marR="194310" algn="just">
              <a:lnSpc>
                <a:spcPct val="109800"/>
              </a:lnSpc>
              <a:spcBef>
                <a:spcPts val="440"/>
              </a:spcBef>
            </a:pPr>
            <a:r>
              <a:rPr lang="es-MX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Para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las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empresas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que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destacan,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la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recompensa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son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mayores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ingresos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y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mayores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beneficios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netos.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Pero </a:t>
            </a:r>
            <a:r>
              <a:rPr lang="es-MX" sz="1400" spc="-28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necesita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un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enfoque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dinámico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estrategia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que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los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responsables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adapten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los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cambios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del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mercado,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las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preferencias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los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clientes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y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posición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competitiva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empresa.</a:t>
            </a: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9800"/>
              </a:lnSpc>
              <a:spcBef>
                <a:spcPts val="900"/>
              </a:spcBef>
            </a:pP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Sin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embargo,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hay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demasiadas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empresas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que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hablan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estrategia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términos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del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5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documento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que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crea, </a:t>
            </a:r>
            <a:r>
              <a:rPr lang="es-MX" sz="1400" spc="-28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cual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rara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vez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se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utiliza.</a:t>
            </a: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12700" marR="73025">
              <a:lnSpc>
                <a:spcPct val="109800"/>
              </a:lnSpc>
              <a:spcBef>
                <a:spcPts val="900"/>
              </a:spcBef>
            </a:pPr>
            <a:r>
              <a:rPr lang="es-MX"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storytelling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plasma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la 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naturaleza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adaptativa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una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gran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estrategia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y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ayuda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las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empresas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determinar </a:t>
            </a:r>
            <a:r>
              <a:rPr lang="es-MX" sz="1400" spc="-28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rápidamente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sus </a:t>
            </a:r>
            <a:r>
              <a:rPr lang="es-MX"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prioridades 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 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inversiones. 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Llevándonos </a:t>
            </a:r>
            <a:r>
              <a:rPr lang="es-MX" sz="12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 </a:t>
            </a:r>
            <a:r>
              <a:rPr lang="es-MX"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una </a:t>
            </a:r>
            <a:r>
              <a:rPr lang="es-MX" sz="12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historia </a:t>
            </a:r>
            <a:r>
              <a:rPr lang="es-MX" sz="12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 </a:t>
            </a:r>
            <a:r>
              <a:rPr lang="es-MX"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una </a:t>
            </a:r>
            <a:r>
              <a:rPr lang="es-MX" sz="12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página </a:t>
            </a:r>
            <a:r>
              <a:rPr lang="es-MX"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 </a:t>
            </a:r>
            <a:r>
              <a:rPr lang="es-MX" sz="1200" spc="4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un </a:t>
            </a:r>
            <a:r>
              <a:rPr lang="es-MX" sz="12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plan </a:t>
            </a:r>
            <a:r>
              <a:rPr lang="es-MX" sz="12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estratégico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una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página,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relato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3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evoluciona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4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2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idea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MX" sz="1200" spc="35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acción.</a:t>
            </a:r>
            <a:endParaRPr lang="es-MX" sz="12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66DD114-CD55-484C-8A09-384BCCC940C7}"/>
              </a:ext>
            </a:extLst>
          </p:cNvPr>
          <p:cNvSpPr txBox="1"/>
          <p:nvPr/>
        </p:nvSpPr>
        <p:spPr>
          <a:xfrm>
            <a:off x="2000250" y="826363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s-MX" sz="2000" b="1" spc="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Cómo</a:t>
            </a:r>
            <a:r>
              <a:rPr lang="es-MX" sz="2000" b="1" spc="-1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2000" b="1" spc="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crear</a:t>
            </a:r>
            <a:r>
              <a:rPr lang="es-MX" sz="2000" b="1" spc="-1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20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un</a:t>
            </a:r>
            <a:r>
              <a:rPr lang="es-MX" sz="2000" b="1" spc="-1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2000" b="1" spc="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plan</a:t>
            </a:r>
            <a:r>
              <a:rPr lang="es-MX" sz="2000" b="1" spc="-1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2000" b="1" spc="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estratégico</a:t>
            </a:r>
            <a:r>
              <a:rPr lang="es-MX" sz="2000" b="1" spc="-1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2000" b="1" spc="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lang="es-MX" sz="2000" b="1" spc="-5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2000" b="1" spc="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TI</a:t>
            </a:r>
            <a:r>
              <a:rPr lang="es-MX" sz="2000" b="1" spc="-1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2000" b="1" spc="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eficaz</a:t>
            </a:r>
            <a:endParaRPr lang="es-MX" sz="2000" b="1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674922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89351" y="2657470"/>
            <a:ext cx="301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1600" b="1" spc="-10" dirty="0">
                <a:latin typeface="Calibri"/>
                <a:cs typeface="Calibri"/>
              </a:rPr>
              <a:t>PLAN </a:t>
            </a:r>
            <a:r>
              <a:rPr lang="es-MX" sz="1600" b="1" spc="-25" dirty="0">
                <a:latin typeface="Calibri"/>
                <a:cs typeface="Calibri"/>
              </a:rPr>
              <a:t>ESTRATEGICO</a:t>
            </a:r>
            <a:r>
              <a:rPr lang="es-MX" sz="1600" b="1" spc="-10" dirty="0">
                <a:latin typeface="Calibri"/>
                <a:cs typeface="Calibri"/>
              </a:rPr>
              <a:t> </a:t>
            </a:r>
            <a:r>
              <a:rPr lang="es-MX" sz="1600" b="1" spc="-45" dirty="0">
                <a:latin typeface="Calibri"/>
                <a:cs typeface="Calibri"/>
              </a:rPr>
              <a:t>T.I</a:t>
            </a:r>
            <a:r>
              <a:rPr lang="es-MX" sz="1600" b="1" spc="-30" dirty="0">
                <a:latin typeface="Calibri"/>
                <a:cs typeface="Calibri"/>
              </a:rPr>
              <a:t> </a:t>
            </a:r>
            <a:r>
              <a:rPr lang="es-MX" sz="1600" b="1" spc="-5" dirty="0">
                <a:latin typeface="Calibri"/>
                <a:cs typeface="Calibri"/>
              </a:rPr>
              <a:t>PETI</a:t>
            </a:r>
            <a:endParaRPr lang="es-MX" sz="1600" dirty="0">
              <a:latin typeface="Calibri"/>
              <a:cs typeface="Calibri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0" y="3350952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135" marR="979805">
              <a:lnSpc>
                <a:spcPct val="100000"/>
              </a:lnSpc>
            </a:pPr>
            <a:r>
              <a:rPr lang="es-MX" sz="1600" b="1" dirty="0">
                <a:latin typeface="Morn Thin" panose="00000200000000000000" pitchFamily="50" charset="0"/>
              </a:rPr>
              <a:t>CONCEPTOS.</a:t>
            </a:r>
            <a:r>
              <a:rPr lang="es-MX" sz="1600" b="1" spc="-10" dirty="0">
                <a:latin typeface="Calibri"/>
                <a:cs typeface="Calibri"/>
              </a:rPr>
              <a:t> </a:t>
            </a:r>
            <a:r>
              <a:rPr lang="es-MX" sz="1600" b="1" dirty="0">
                <a:latin typeface="Calibri"/>
                <a:cs typeface="Calibri"/>
              </a:rPr>
              <a:t> 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spc="-10" dirty="0">
                <a:latin typeface="Calibri"/>
                <a:cs typeface="Calibri"/>
              </a:rPr>
              <a:t>EJEMPLOS</a:t>
            </a:r>
            <a:r>
              <a:rPr lang="es-419" sz="1600" b="1" dirty="0">
                <a:latin typeface="Calibri"/>
                <a:cs typeface="Calibri"/>
              </a:rPr>
              <a:t> </a:t>
            </a:r>
            <a:r>
              <a:rPr lang="es-419" sz="1600" b="1" spc="-10" dirty="0">
                <a:latin typeface="Calibri"/>
                <a:cs typeface="Calibri"/>
              </a:rPr>
              <a:t>APLICADOS</a:t>
            </a:r>
            <a:endParaRPr lang="es-419" sz="16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9" name="object 17">
            <a:extLst>
              <a:ext uri="{FF2B5EF4-FFF2-40B4-BE49-F238E27FC236}">
                <a16:creationId xmlns:a16="http://schemas.microsoft.com/office/drawing/2014/main" id="{133A421D-6283-A72B-5024-418BC7131C32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2990EE1A-7BAA-7F72-8759-99851D019122}"/>
              </a:ext>
            </a:extLst>
          </p:cNvPr>
          <p:cNvSpPr txBox="1"/>
          <p:nvPr/>
        </p:nvSpPr>
        <p:spPr>
          <a:xfrm>
            <a:off x="1149350" y="3438432"/>
            <a:ext cx="42608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Entiende</a:t>
            </a:r>
            <a:r>
              <a:rPr sz="1400" spc="-1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lo</a:t>
            </a:r>
            <a:r>
              <a:rPr sz="1400" spc="-1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que</a:t>
            </a:r>
            <a:r>
              <a:rPr sz="1400" spc="-5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te</a:t>
            </a:r>
            <a:r>
              <a:rPr sz="1400" spc="-1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diferencia</a:t>
            </a:r>
            <a:r>
              <a:rPr sz="1400" spc="-1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del</a:t>
            </a:r>
            <a:r>
              <a:rPr sz="1400" spc="-5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resto</a:t>
            </a:r>
            <a:endParaRPr sz="1400" dirty="0">
              <a:latin typeface="Century Gothic" panose="020B0502020202020204" pitchFamily="34" charset="0"/>
              <a:cs typeface="Microsoft Sans Serif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1DDF3316-6284-DDD0-C5BF-71BFC4CEF669}"/>
              </a:ext>
            </a:extLst>
          </p:cNvPr>
          <p:cNvSpPr txBox="1"/>
          <p:nvPr/>
        </p:nvSpPr>
        <p:spPr>
          <a:xfrm>
            <a:off x="828738" y="3956782"/>
            <a:ext cx="2595880" cy="710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07975">
              <a:lnSpc>
                <a:spcPct val="100000"/>
              </a:lnSpc>
              <a:spcBef>
                <a:spcPts val="100"/>
              </a:spcBef>
              <a:buFont typeface="Arial"/>
              <a:buAutoNum type="arabicPlain" startAt="3"/>
              <a:tabLst>
                <a:tab pos="332740" algn="l"/>
                <a:tab pos="333375" algn="l"/>
              </a:tabLst>
            </a:pPr>
            <a:r>
              <a:rPr sz="2000" spc="22" baseline="1851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Escoge</a:t>
            </a:r>
            <a:r>
              <a:rPr sz="2000" spc="-22" baseline="1851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2000" spc="82" baseline="1851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un</a:t>
            </a:r>
            <a:r>
              <a:rPr sz="2000" spc="-22" baseline="1851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2000" spc="120" baseline="1851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punto</a:t>
            </a:r>
            <a:r>
              <a:rPr sz="2000" spc="-15" baseline="1851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2000" spc="89" baseline="1851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de</a:t>
            </a:r>
            <a:r>
              <a:rPr sz="2000" spc="-22" baseline="1851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2000" spc="44" baseline="1851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vista</a:t>
            </a:r>
            <a:endParaRPr sz="2000" baseline="1851" dirty="0">
              <a:latin typeface="Century Gothic" panose="020B0502020202020204" pitchFamily="34" charset="0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"/>
              <a:buAutoNum type="arabicPlain" startAt="3"/>
            </a:pPr>
            <a:endParaRPr dirty="0">
              <a:latin typeface="Century Gothic" panose="020B0502020202020204" pitchFamily="34" charset="0"/>
              <a:cs typeface="Microsoft Sans Serif"/>
            </a:endParaRPr>
          </a:p>
          <a:p>
            <a:pPr marL="332740" indent="-320675">
              <a:lnSpc>
                <a:spcPct val="100000"/>
              </a:lnSpc>
              <a:buFont typeface="Arial"/>
              <a:buAutoNum type="arabicPlain" startAt="3"/>
              <a:tabLst>
                <a:tab pos="332740" algn="l"/>
                <a:tab pos="333375" algn="l"/>
              </a:tabLst>
            </a:pPr>
            <a:r>
              <a:rPr sz="1400" spc="-15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Haz</a:t>
            </a:r>
            <a:r>
              <a:rPr sz="1400" spc="-3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un</a:t>
            </a:r>
            <a:r>
              <a:rPr sz="1400" spc="-3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esbozo</a:t>
            </a:r>
            <a:endParaRPr sz="1400" dirty="0">
              <a:latin typeface="Century Gothic" panose="020B0502020202020204" pitchFamily="34" charset="0"/>
              <a:cs typeface="Microsoft Sans Serif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CD349F74-F297-E273-3E15-72843AD1E242}"/>
              </a:ext>
            </a:extLst>
          </p:cNvPr>
          <p:cNvSpPr txBox="1"/>
          <p:nvPr/>
        </p:nvSpPr>
        <p:spPr>
          <a:xfrm>
            <a:off x="854075" y="2924082"/>
            <a:ext cx="3717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340" algn="l"/>
              </a:tabLst>
            </a:pPr>
            <a:r>
              <a:rPr sz="1400" b="1" spc="-160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1	</a:t>
            </a:r>
            <a:r>
              <a:rPr sz="1400" spc="5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Aprende</a:t>
            </a:r>
            <a:r>
              <a:rPr sz="1400" spc="-3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a </a:t>
            </a:r>
            <a:r>
              <a:rPr sz="1400" spc="55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tener</a:t>
            </a:r>
            <a:r>
              <a:rPr sz="1400" spc="-3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entury Gothic" panose="020B0502020202020204" pitchFamily="34" charset="0"/>
                <a:cs typeface="Microsoft Sans Serif"/>
              </a:rPr>
              <a:t>éxito</a:t>
            </a:r>
            <a:endParaRPr sz="1400" dirty="0">
              <a:latin typeface="Century Gothic" panose="020B0502020202020204" pitchFamily="34" charset="0"/>
              <a:cs typeface="Microsoft Sans Serif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7E55B9DC-CAE6-36D6-98C1-D597DBD91A71}"/>
              </a:ext>
            </a:extLst>
          </p:cNvPr>
          <p:cNvSpPr txBox="1"/>
          <p:nvPr/>
        </p:nvSpPr>
        <p:spPr>
          <a:xfrm>
            <a:off x="841311" y="3451386"/>
            <a:ext cx="1428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2</a:t>
            </a:r>
            <a:endParaRPr sz="1400"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id="{16BE2B7C-EED5-5D30-54C5-2991D0A45980}"/>
              </a:ext>
            </a:extLst>
          </p:cNvPr>
          <p:cNvSpPr txBox="1">
            <a:spLocks/>
          </p:cNvSpPr>
          <p:nvPr/>
        </p:nvSpPr>
        <p:spPr>
          <a:xfrm>
            <a:off x="749300" y="1862476"/>
            <a:ext cx="35109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MX" sz="2400" kern="0" spc="105" dirty="0">
                <a:solidFill>
                  <a:srgbClr val="FFFFFF"/>
                </a:solidFill>
                <a:latin typeface="Century Gothic" panose="020B0502020202020204" pitchFamily="34" charset="0"/>
              </a:rPr>
              <a:t>C</a:t>
            </a:r>
            <a:r>
              <a:rPr lang="es-MX" sz="2400" kern="0" spc="25" dirty="0">
                <a:solidFill>
                  <a:srgbClr val="FFFFFF"/>
                </a:solidFill>
                <a:latin typeface="Century Gothic" panose="020B0502020202020204" pitchFamily="34" charset="0"/>
              </a:rPr>
              <a:t>r</a:t>
            </a:r>
            <a:r>
              <a:rPr lang="es-MX" sz="2400" kern="0" spc="100" dirty="0">
                <a:solidFill>
                  <a:srgbClr val="FFFFFF"/>
                </a:solidFill>
                <a:latin typeface="Century Gothic" panose="020B0502020202020204" pitchFamily="34" charset="0"/>
              </a:rPr>
              <a:t>e</a:t>
            </a:r>
            <a:r>
              <a:rPr lang="es-MX" sz="2400" kern="0" spc="60" dirty="0">
                <a:solidFill>
                  <a:srgbClr val="FFFFFF"/>
                </a:solidFill>
                <a:latin typeface="Century Gothic" panose="020B0502020202020204" pitchFamily="34" charset="0"/>
              </a:rPr>
              <a:t>a</a:t>
            </a:r>
            <a:r>
              <a:rPr lang="es-MX" sz="2400" kern="0" spc="-285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es-MX" sz="2400" kern="0" spc="5" dirty="0">
                <a:solidFill>
                  <a:srgbClr val="FFFFFF"/>
                </a:solidFill>
                <a:latin typeface="Century Gothic" panose="020B0502020202020204" pitchFamily="34" charset="0"/>
              </a:rPr>
              <a:t>l</a:t>
            </a:r>
            <a:r>
              <a:rPr lang="es-MX" sz="2400" kern="0" spc="70" dirty="0">
                <a:solidFill>
                  <a:srgbClr val="FFFFFF"/>
                </a:solidFill>
                <a:latin typeface="Century Gothic" panose="020B0502020202020204" pitchFamily="34" charset="0"/>
              </a:rPr>
              <a:t>a</a:t>
            </a:r>
            <a:r>
              <a:rPr lang="es-MX" sz="2400" kern="0" spc="-285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es-MX" sz="2400" kern="0" spc="15" dirty="0">
                <a:solidFill>
                  <a:srgbClr val="FFFFFF"/>
                </a:solidFill>
                <a:latin typeface="Century Gothic" panose="020B0502020202020204" pitchFamily="34" charset="0"/>
              </a:rPr>
              <a:t>histori</a:t>
            </a:r>
            <a:r>
              <a:rPr lang="es-MX" sz="2400" kern="0" spc="55" dirty="0">
                <a:solidFill>
                  <a:srgbClr val="FFFFFF"/>
                </a:solidFill>
                <a:latin typeface="Century Gothic" panose="020B0502020202020204" pitchFamily="34" charset="0"/>
              </a:rPr>
              <a:t>a</a:t>
            </a:r>
            <a:r>
              <a:rPr lang="es-MX" sz="2400" kern="0" spc="-285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es-MX" sz="2400" kern="0" spc="75" dirty="0">
                <a:solidFill>
                  <a:srgbClr val="FFFFFF"/>
                </a:solidFill>
                <a:latin typeface="Century Gothic" panose="020B0502020202020204" pitchFamily="34" charset="0"/>
              </a:rPr>
              <a:t>d</a:t>
            </a:r>
            <a:r>
              <a:rPr lang="es-MX" sz="2400" kern="0" spc="95" dirty="0">
                <a:solidFill>
                  <a:srgbClr val="FFFFFF"/>
                </a:solidFill>
                <a:latin typeface="Century Gothic" panose="020B0502020202020204" pitchFamily="34" charset="0"/>
              </a:rPr>
              <a:t>e</a:t>
            </a:r>
            <a:r>
              <a:rPr lang="es-MX" sz="2400" kern="0" spc="-285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es-MX" sz="2400" kern="0" spc="65" dirty="0">
                <a:solidFill>
                  <a:srgbClr val="FFFFFF"/>
                </a:solidFill>
                <a:latin typeface="Century Gothic" panose="020B0502020202020204" pitchFamily="34" charset="0"/>
              </a:rPr>
              <a:t>tu</a:t>
            </a:r>
            <a:endParaRPr lang="es-MX" sz="2400" kern="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CF21DC99-93A5-18F0-89C5-F662764201DF}"/>
              </a:ext>
            </a:extLst>
          </p:cNvPr>
          <p:cNvSpPr txBox="1"/>
          <p:nvPr/>
        </p:nvSpPr>
        <p:spPr>
          <a:xfrm>
            <a:off x="749300" y="2256125"/>
            <a:ext cx="5110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0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2400" b="1" spc="20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st</a:t>
            </a:r>
            <a:r>
              <a:rPr sz="2400" b="1" spc="-20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r</a:t>
            </a:r>
            <a:r>
              <a:rPr sz="2400" b="1" spc="20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sz="2400" b="1" spc="55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tegi</a:t>
            </a:r>
            <a:r>
              <a:rPr sz="2400" b="1" spc="110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sz="2400" b="1" spc="-285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400" b="1" spc="75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d</a:t>
            </a:r>
            <a:r>
              <a:rPr sz="2400" b="1" spc="95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2400" b="1" spc="-285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400" b="1" spc="125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sz="2400" b="1" spc="70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2400" b="1" spc="-285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400" b="1" spc="40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2400" b="1" spc="80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sz="2400" b="1" spc="-285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400" b="1" spc="15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un</a:t>
            </a:r>
            <a:r>
              <a:rPr sz="2400" b="1" spc="40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sz="2400" b="1" spc="-285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400" b="1" spc="30" dirty="0">
                <a:solidFill>
                  <a:srgbClr val="FFFFFF"/>
                </a:solidFill>
                <a:latin typeface="Century Gothic" panose="020B0502020202020204" pitchFamily="34" charset="0"/>
                <a:cs typeface="Arial"/>
              </a:rPr>
              <a:t>página</a:t>
            </a:r>
            <a:endParaRPr sz="2400" dirty="0">
              <a:latin typeface="Century Gothic" panose="020B0502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27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15" name="object 17">
            <a:extLst>
              <a:ext uri="{FF2B5EF4-FFF2-40B4-BE49-F238E27FC236}">
                <a16:creationId xmlns:a16="http://schemas.microsoft.com/office/drawing/2014/main" id="{A5BC572E-37B9-D860-F44C-0C4ACC5E70F1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3FF3455-5C65-6FA3-2898-40F8C08A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5175"/>
            <a:ext cx="9144000" cy="46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7526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E96B6567-78CB-62BC-2E13-91D34945F2D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081B54-7257-D825-6111-DB3E1249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433"/>
            <a:ext cx="9144000" cy="46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3075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E96B6567-78CB-62BC-2E13-91D34945F2D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175D84-CDBB-1E68-80D5-2E95F44B8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7497"/>
            <a:ext cx="9144000" cy="45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6547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E96B6567-78CB-62BC-2E13-91D34945F2D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EB05207-D1B7-AC29-A8BA-0310FC10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392"/>
            <a:ext cx="9144000" cy="42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3998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E96B6567-78CB-62BC-2E13-91D34945F2D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410207A-56CE-26AF-74A6-40D5A366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6175"/>
            <a:ext cx="9144000" cy="492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001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E96B6567-78CB-62BC-2E13-91D34945F2D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B71E9F0-4B77-8158-737E-8CF797DC4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360"/>
            <a:ext cx="9144000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712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E96B6567-78CB-62BC-2E13-91D34945F2D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B95E4C-CA34-D97F-8043-6EED54ED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563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E96B6567-78CB-62BC-2E13-91D34945F2DF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F11959-941D-FC58-140C-6D21547D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8601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72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CONCLUSIONES</a:t>
            </a:r>
            <a:endParaRPr lang="en-US" sz="32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18344" y="3011631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807982" y="3924594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163BF0-E858-1695-CCD1-23B7C9A1E269}"/>
              </a:ext>
            </a:extLst>
          </p:cNvPr>
          <p:cNvSpPr txBox="1"/>
          <p:nvPr/>
        </p:nvSpPr>
        <p:spPr>
          <a:xfrm>
            <a:off x="2142382" y="2897813"/>
            <a:ext cx="5979268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213360">
              <a:lnSpc>
                <a:spcPct val="100000"/>
              </a:lnSpc>
              <a:spcBef>
                <a:spcPts val="100"/>
              </a:spcBef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plan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estratégico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TI,</a:t>
            </a:r>
            <a:r>
              <a:rPr lang="es-MX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nos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da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guía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llevar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lang="es-MX"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cabo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implementación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adecuado</a:t>
            </a:r>
            <a:r>
              <a:rPr lang="es-MX"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negocio</a:t>
            </a:r>
          </a:p>
          <a:p>
            <a:pPr marL="12700" marR="213360">
              <a:lnSpc>
                <a:spcPct val="100000"/>
              </a:lnSpc>
              <a:spcBef>
                <a:spcPts val="100"/>
              </a:spcBef>
            </a:pP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s-MX" sz="20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importancia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implementar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 Plan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Estrategico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,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 </a:t>
            </a:r>
            <a:r>
              <a:rPr lang="es-MX" sz="1400" spc="-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lograr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objetivos,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metas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rentabilizar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organización</a:t>
            </a: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461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2"/>
              <a:ext cx="340923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CONCEPTOS</a:t>
              </a:r>
              <a:endParaRPr 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42715" y="5585710"/>
            <a:ext cx="688874" cy="985662"/>
          </a:xfrm>
          <a:prstGeom prst="rect">
            <a:avLst/>
          </a:prstGeom>
        </p:spPr>
      </p:pic>
      <p:cxnSp>
        <p:nvCxnSpPr>
          <p:cNvPr id="20" name="Conector recto 19"/>
          <p:cNvCxnSpPr/>
          <p:nvPr/>
        </p:nvCxnSpPr>
        <p:spPr>
          <a:xfrm flipV="1">
            <a:off x="3186011" y="935380"/>
            <a:ext cx="5472214" cy="3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412410" y="2860955"/>
            <a:ext cx="8319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Tecnologías Información Comunicaciones:</a:t>
            </a:r>
          </a:p>
          <a:p>
            <a:r>
              <a:rPr lang="es-419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Evolución exponencial para el siglo XXI adherido al ADN de los individuos de la nueva era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237332" y="519882"/>
            <a:ext cx="3459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TIC</a:t>
            </a:r>
          </a:p>
        </p:txBody>
      </p:sp>
    </p:spTree>
    <p:extLst>
      <p:ext uri="{BB962C8B-B14F-4D97-AF65-F5344CB8AC3E}">
        <p14:creationId xmlns:p14="http://schemas.microsoft.com/office/powerpoint/2010/main" val="2842543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44444E-6 -2.59259E-6 L 4.44444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72"/>
            <a:ext cx="9144000" cy="609545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10000">
                <a:srgbClr val="EC035F">
                  <a:shade val="30000"/>
                  <a:satMod val="115000"/>
                  <a:alpha val="8000"/>
                </a:srgbClr>
              </a:gs>
              <a:gs pos="56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416577" y="1986514"/>
            <a:ext cx="2310844" cy="3758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 b="55320"/>
          <a:stretch/>
        </p:blipFill>
        <p:spPr>
          <a:xfrm>
            <a:off x="7216357" y="4074956"/>
            <a:ext cx="2438788" cy="23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/>
          <a:stretch/>
        </p:blipFill>
        <p:spPr>
          <a:xfrm>
            <a:off x="1123949" y="322747"/>
            <a:ext cx="6257925" cy="654423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52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1123949" y="1602950"/>
            <a:ext cx="2449369" cy="4689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5" y="728854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3214096" y="2895943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INICIO RECURSO </a:t>
            </a:r>
          </a:p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MULTIMEDIA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5260" y="5667481"/>
            <a:ext cx="879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Para acceder a este video diríjase a la etiqueta de material de apoyo</a:t>
            </a:r>
          </a:p>
          <a:p>
            <a:r>
              <a:rPr lang="es-CO" dirty="0">
                <a:solidFill>
                  <a:schemeClr val="bg1"/>
                </a:solidFill>
              </a:rPr>
              <a:t>https://scholar.google.com.co/scholar?q=simuladores+las+tic&amp;hl=es&amp;as_sdt=0&amp;as_vis=1&amp;oi=scholart</a:t>
            </a: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1629699" y="4098389"/>
            <a:ext cx="5884602" cy="21544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“La esencia de la estrategia es decidir lo que no hay que hacer”</a:t>
            </a:r>
          </a:p>
          <a:p>
            <a:pPr algn="ctr"/>
            <a:endParaRPr lang="es-MX" sz="1600" b="1" i="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pPr algn="ctr"/>
            <a:r>
              <a:rPr lang="es-MX" sz="1600" b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"</a:t>
            </a:r>
            <a:r>
              <a:rPr lang="es-MX" sz="16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La estrategia sin tácticas es la ruta más lenta hacia la victoria. Las tácticas sin estrategia son el ruido antes de la derrota".</a:t>
            </a:r>
          </a:p>
          <a:p>
            <a:pPr algn="ctr"/>
            <a:endParaRPr lang="es-CO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s-ES" b="1" dirty="0">
              <a:solidFill>
                <a:schemeClr val="bg1"/>
              </a:solidFill>
              <a:latin typeface="Contradiction" panose="02000500000000000000" pitchFamily="50" charset="0"/>
              <a:ea typeface="Verdana" panose="020B060403050404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 flipV="1">
            <a:off x="6195526" y="3935102"/>
            <a:ext cx="93306" cy="1632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813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51640"/>
              </p:ext>
            </p:extLst>
          </p:nvPr>
        </p:nvGraphicFramePr>
        <p:xfrm>
          <a:off x="1295277" y="1196577"/>
          <a:ext cx="6096000" cy="5115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Las TICS</a:t>
                      </a:r>
                      <a:endParaRPr lang="es-CO" sz="1400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Plan Estratégico TI. PETI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Gestión TI del Negocio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92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Modelo Operativo del Negocio T.I</a:t>
                      </a:r>
                      <a:endParaRPr lang="es-CO" sz="1400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Planeación T.I – Gobierno T.I</a:t>
                      </a:r>
                      <a:endParaRPr lang="es-CO" sz="1400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Gestión de Tecnologías</a:t>
                      </a:r>
                      <a:endParaRPr lang="es-CO" sz="1400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Gestión T.I - Retos</a:t>
                      </a:r>
                      <a:endParaRPr lang="es-CO" sz="1400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Gestión T.I - Entrenamiento</a:t>
                      </a:r>
                      <a:endParaRPr lang="es-CO" sz="1400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Gerencia de Proyecto</a:t>
                      </a:r>
                      <a:endParaRPr lang="es-CO" sz="1400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Normas ISO – Auditoria Sistemas</a:t>
                      </a:r>
                      <a:endParaRPr lang="es-CO" sz="1400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Herramientas Auditoria Sistemas</a:t>
                      </a:r>
                      <a:endParaRPr lang="es-CO" sz="1400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Auditoria Sistemas – Caso Practico</a:t>
                      </a:r>
                      <a:endParaRPr lang="es-CO" sz="1400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21428AF5-063D-2728-9490-75A8E20F9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2288" y="544770"/>
            <a:ext cx="67392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ORGANIZACIONES</a:t>
            </a:r>
            <a:r>
              <a:rPr sz="20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–</a:t>
            </a:r>
            <a:r>
              <a:rPr sz="20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FILOSOFIA,</a:t>
            </a:r>
            <a:r>
              <a:rPr sz="20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0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GERENCIA</a:t>
            </a:r>
            <a:r>
              <a:rPr sz="2000" b="1" spc="-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C3815F71-5FF5-016F-5ED7-D3303A0BA900}"/>
              </a:ext>
            </a:extLst>
          </p:cNvPr>
          <p:cNvSpPr txBox="1"/>
          <p:nvPr/>
        </p:nvSpPr>
        <p:spPr>
          <a:xfrm>
            <a:off x="2314194" y="1037408"/>
            <a:ext cx="4324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SISTEMAS</a:t>
            </a:r>
            <a:r>
              <a:rPr sz="20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0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20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20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INFORMACION</a:t>
            </a:r>
            <a:endParaRPr sz="2000" b="1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95ACCF04-DAAD-D331-0FA8-1351B037DFB7}"/>
              </a:ext>
            </a:extLst>
          </p:cNvPr>
          <p:cNvSpPr txBox="1"/>
          <p:nvPr/>
        </p:nvSpPr>
        <p:spPr>
          <a:xfrm>
            <a:off x="1828800" y="1850135"/>
            <a:ext cx="1374775" cy="824865"/>
          </a:xfrm>
          <a:prstGeom prst="rect">
            <a:avLst/>
          </a:prstGeom>
          <a:solidFill>
            <a:srgbClr val="5B9BD4"/>
          </a:solidFill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Times New Roman"/>
              <a:cs typeface="Times New Roman"/>
            </a:endParaRPr>
          </a:p>
          <a:p>
            <a:pPr marL="122555" marR="116205" algn="ctr">
              <a:lnSpc>
                <a:spcPct val="919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Estructura conceptual de la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organización.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Inspira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el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comportamiento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D7D9877A-0823-9742-5141-C79A943357F2}"/>
              </a:ext>
            </a:extLst>
          </p:cNvPr>
          <p:cNvSpPr txBox="1"/>
          <p:nvPr/>
        </p:nvSpPr>
        <p:spPr>
          <a:xfrm>
            <a:off x="3378708" y="1850135"/>
            <a:ext cx="1374775" cy="824865"/>
          </a:xfrm>
          <a:prstGeom prst="rect">
            <a:avLst/>
          </a:prstGeom>
          <a:solidFill>
            <a:srgbClr val="5B9BD4"/>
          </a:solidFill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36830" marR="27305" indent="-1270" algn="ctr">
              <a:lnSpc>
                <a:spcPct val="91700"/>
              </a:lnSpc>
              <a:spcBef>
                <a:spcPts val="509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Filosofía.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Forma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 pensar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oficial</a:t>
            </a:r>
            <a:r>
              <a:rPr sz="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organización.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Where-because-to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go-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Misión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Vision-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Valores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882E702E-5C10-F62B-DB6F-35F0009D1702}"/>
              </a:ext>
            </a:extLst>
          </p:cNvPr>
          <p:cNvSpPr txBox="1"/>
          <p:nvPr/>
        </p:nvSpPr>
        <p:spPr>
          <a:xfrm>
            <a:off x="4890515" y="1850135"/>
            <a:ext cx="1376680" cy="824865"/>
          </a:xfrm>
          <a:prstGeom prst="rect">
            <a:avLst/>
          </a:prstGeom>
          <a:solidFill>
            <a:srgbClr val="5B9BD4"/>
          </a:solidFill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Times New Roman"/>
              <a:cs typeface="Times New Roman"/>
            </a:endParaRPr>
          </a:p>
          <a:p>
            <a:pPr marL="245110" marR="236220" algn="ctr">
              <a:lnSpc>
                <a:spcPct val="919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Obj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ivos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Gen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s- 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específicos-Cultura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organizacional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74866927-DFCD-24C0-AC2C-9286789D78CE}"/>
              </a:ext>
            </a:extLst>
          </p:cNvPr>
          <p:cNvSpPr txBox="1"/>
          <p:nvPr/>
        </p:nvSpPr>
        <p:spPr>
          <a:xfrm>
            <a:off x="2622804" y="2811779"/>
            <a:ext cx="1374775" cy="826135"/>
          </a:xfrm>
          <a:prstGeom prst="rect">
            <a:avLst/>
          </a:prstGeom>
          <a:solidFill>
            <a:srgbClr val="5B9BD4"/>
          </a:solidFill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Times New Roman"/>
              <a:cs typeface="Times New Roman"/>
            </a:endParaRPr>
          </a:p>
          <a:p>
            <a:pPr marL="103505" marR="96520" indent="-1905" algn="ctr">
              <a:lnSpc>
                <a:spcPct val="91900"/>
              </a:lnSpc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Historia-signos-símbolos-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valores-oficio. Saber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hacer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(Know-How)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C482D77C-9A32-449D-A5DF-8571FB7137D5}"/>
              </a:ext>
            </a:extLst>
          </p:cNvPr>
          <p:cNvSpPr txBox="1"/>
          <p:nvPr/>
        </p:nvSpPr>
        <p:spPr>
          <a:xfrm>
            <a:off x="4134611" y="2811779"/>
            <a:ext cx="1374775" cy="826135"/>
          </a:xfrm>
          <a:prstGeom prst="rect">
            <a:avLst/>
          </a:prstGeom>
          <a:solidFill>
            <a:srgbClr val="5B9BD4"/>
          </a:solidFill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134620" marR="114935" indent="-10795">
              <a:lnSpc>
                <a:spcPts val="890"/>
              </a:lnSpc>
              <a:spcBef>
                <a:spcPts val="484"/>
              </a:spcBef>
            </a:pP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Gerencia-trabajo gerencial- </a:t>
            </a:r>
            <a:r>
              <a:rPr sz="8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Tipos-Funciones.</a:t>
            </a:r>
            <a:r>
              <a:rPr sz="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Calibri"/>
                <a:cs typeface="Calibri"/>
              </a:rPr>
              <a:t>Objetivos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4" name="object 16">
            <a:extLst>
              <a:ext uri="{FF2B5EF4-FFF2-40B4-BE49-F238E27FC236}">
                <a16:creationId xmlns:a16="http://schemas.microsoft.com/office/drawing/2014/main" id="{C4AE79D8-BF27-9143-83BC-145B356AD9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2313" y="3810762"/>
            <a:ext cx="5468112" cy="2561844"/>
          </a:xfrm>
          <a:prstGeom prst="rect">
            <a:avLst/>
          </a:prstGeom>
        </p:spPr>
      </p:pic>
      <p:sp>
        <p:nvSpPr>
          <p:cNvPr id="16" name="object 17">
            <a:extLst>
              <a:ext uri="{FF2B5EF4-FFF2-40B4-BE49-F238E27FC236}">
                <a16:creationId xmlns:a16="http://schemas.microsoft.com/office/drawing/2014/main" id="{A88831A0-AAF3-DA96-D748-5667E885692A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r="9632"/>
          <a:stretch/>
        </p:blipFill>
        <p:spPr>
          <a:xfrm>
            <a:off x="-9331" y="-10257"/>
            <a:ext cx="9171992" cy="686825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9331" y="-10257"/>
            <a:ext cx="9144000" cy="6901366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38681" y="320258"/>
            <a:ext cx="688874" cy="985662"/>
          </a:xfrm>
          <a:prstGeom prst="rect">
            <a:avLst/>
          </a:prstGeom>
        </p:spPr>
      </p:pic>
      <p:sp>
        <p:nvSpPr>
          <p:cNvPr id="3" name="object 17">
            <a:extLst>
              <a:ext uri="{FF2B5EF4-FFF2-40B4-BE49-F238E27FC236}">
                <a16:creationId xmlns:a16="http://schemas.microsoft.com/office/drawing/2014/main" id="{23B4224E-185F-FCE1-38BA-81BA1513552E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E6EC11C-F084-EBFB-2B6B-E93A291E6408}"/>
              </a:ext>
            </a:extLst>
          </p:cNvPr>
          <p:cNvSpPr txBox="1"/>
          <p:nvPr/>
        </p:nvSpPr>
        <p:spPr>
          <a:xfrm>
            <a:off x="351537" y="2087282"/>
            <a:ext cx="7543165" cy="36760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Cambio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continuo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tecnología,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modelos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negocio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impacto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éxito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empresas.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área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tecnología</a:t>
            </a:r>
            <a:r>
              <a:rPr sz="1400" spc="-4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hay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tres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cambios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interrelacionados: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arenBoth"/>
              <a:tabLst>
                <a:tab pos="355600" algn="l"/>
              </a:tabLst>
            </a:pP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adopción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generalizada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plataforma</a:t>
            </a:r>
            <a:r>
              <a:rPr sz="1400" spc="-4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computacional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móvil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arenBoth"/>
            </a:pP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77495" indent="-265430">
              <a:lnSpc>
                <a:spcPct val="100000"/>
              </a:lnSpc>
              <a:buAutoNum type="arabicParenBoth"/>
              <a:tabLst>
                <a:tab pos="278130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el crecimiento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cuanto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al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uso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comercial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“big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data”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AutoNum type="arabicParenBoth"/>
            </a:pP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77495" indent="-265430">
              <a:lnSpc>
                <a:spcPct val="100000"/>
              </a:lnSpc>
              <a:buAutoNum type="arabicParenBoth"/>
              <a:tabLst>
                <a:tab pos="278130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el crecimiento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 “computación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 nube”,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donde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se</a:t>
            </a: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ejecuta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cada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vez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más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software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negocios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través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Internet.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dispositivos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iPhone, iPad, las tablet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Android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los smartphone no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son sólo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aparatos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o 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puntos de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entretenimiento. Representan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las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nuevas plataformas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 computación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emergentes,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con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base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en un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arreglo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nuevas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tecnologías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hardware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software.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Cada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vez</a:t>
            </a:r>
            <a:r>
              <a:rPr sz="1400" spc="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más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aspectos </a:t>
            </a:r>
            <a:r>
              <a:rPr sz="1400" spc="-37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 la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computación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 negocios están pasando de las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computadoras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PC o máquinas de 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escritorio</a:t>
            </a:r>
            <a:r>
              <a:rPr sz="1400" spc="-5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estos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dispositivos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móviles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A16B220-2722-23C9-5A9D-A56C63A46C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8803" y="863013"/>
            <a:ext cx="7107732" cy="82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0"/>
              </a:lnSpc>
              <a:spcBef>
                <a:spcPts val="100"/>
              </a:spcBef>
            </a:pPr>
            <a:r>
              <a:rPr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</a:t>
            </a:r>
            <a:r>
              <a:rPr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EGOCIOS</a:t>
            </a:r>
            <a:r>
              <a:rPr sz="2000" b="1" spc="-5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CONTEMPORANEOS</a:t>
            </a:r>
          </a:p>
          <a:p>
            <a:pPr algn="ctr">
              <a:lnSpc>
                <a:spcPts val="2050"/>
              </a:lnSpc>
            </a:pPr>
            <a:r>
              <a:rPr sz="2000" b="1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NOVEDADES</a:t>
            </a:r>
            <a:r>
              <a:rPr sz="2000" b="1" spc="5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EN</a:t>
            </a:r>
            <a:r>
              <a:rPr sz="2000" b="1" spc="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LOS</a:t>
            </a:r>
            <a:r>
              <a:rPr sz="2000" b="1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SISTEMAS</a:t>
            </a:r>
            <a:r>
              <a:rPr sz="2000" b="1" spc="4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DE</a:t>
            </a:r>
            <a:r>
              <a:rPr sz="2000" b="1" spc="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INFORMACION</a:t>
            </a:r>
            <a:r>
              <a:rPr sz="2000" b="1" spc="5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sz="2000" b="1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GERENCIAL</a:t>
            </a:r>
          </a:p>
        </p:txBody>
      </p:sp>
    </p:spTree>
    <p:extLst>
      <p:ext uri="{BB962C8B-B14F-4D97-AF65-F5344CB8AC3E}">
        <p14:creationId xmlns:p14="http://schemas.microsoft.com/office/powerpoint/2010/main" val="56313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12" name="object 17">
            <a:extLst>
              <a:ext uri="{FF2B5EF4-FFF2-40B4-BE49-F238E27FC236}">
                <a16:creationId xmlns:a16="http://schemas.microsoft.com/office/drawing/2014/main" id="{49CF8373-0AB9-F125-18FE-67E4DE63D3A4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3AB149C5-2F89-43FC-4F4D-9F6BDF7CB6DC}"/>
              </a:ext>
            </a:extLst>
          </p:cNvPr>
          <p:cNvSpPr txBox="1"/>
          <p:nvPr/>
        </p:nvSpPr>
        <p:spPr>
          <a:xfrm>
            <a:off x="743204" y="1551813"/>
            <a:ext cx="7548880" cy="35109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231775">
              <a:lnSpc>
                <a:spcPct val="101800"/>
              </a:lnSpc>
              <a:spcBef>
                <a:spcPts val="60"/>
              </a:spcBef>
            </a:pPr>
            <a:r>
              <a:rPr sz="18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.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gerentes están utilizando con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mayor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frecuencia estos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dispositivos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 coordinar su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trabajo,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comunicarse</a:t>
            </a:r>
            <a:r>
              <a:rPr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empleados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proveer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toma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decisiones.</a:t>
            </a:r>
            <a:r>
              <a:rPr sz="1400" spc="-1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400" spc="-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estos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desarrollos</a:t>
            </a:r>
            <a:r>
              <a:rPr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les llamamos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“plataforma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digital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móvil”.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gerentes utilizan de manera rutinaria las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tecnologías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sociales y de colaboración en línea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to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ar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ejores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decision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rapidez.</a:t>
            </a:r>
            <a:r>
              <a:rPr sz="1400" spc="-1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conectar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pleados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trabajan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 equipos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proyectos,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red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social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donde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lleva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cabo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trabajo,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ejecutan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planes </a:t>
            </a:r>
            <a:r>
              <a:rPr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gerentes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hacen</a:t>
            </a:r>
          </a:p>
          <a:p>
            <a:pPr marL="12700" marR="1651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labor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administrativa.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empleados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reúnen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espacios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colaboración,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aun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cuando </a:t>
            </a:r>
            <a:r>
              <a:rPr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estén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separados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continentes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zonas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horarias.</a:t>
            </a:r>
          </a:p>
          <a:p>
            <a:pPr marL="12700" marR="18415">
              <a:lnSpc>
                <a:spcPct val="100000"/>
              </a:lnSpc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solidez de la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computación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la nube y el crecimiento de la plataforma digital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móvil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permiten </a:t>
            </a:r>
            <a:r>
              <a:rPr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las organizaciones confiar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más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el teletrabajo, el trabajo remoto y la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toma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decisiones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distribuida.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misma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plataforma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significa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empresas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pueden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subcontratar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más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trabajo </a:t>
            </a:r>
            <a:r>
              <a:rPr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depender de los mercados (en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vez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los empleados) para generar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valor.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 empresas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puedan colaborar con los proveedores y clientes para crear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nuevos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productos, o producir los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existentes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manera</a:t>
            </a: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más</a:t>
            </a:r>
            <a:r>
              <a:rPr sz="14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eficiente.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E393CF1F-F36E-9CF7-79D9-45F7F7A352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7370" y="613663"/>
            <a:ext cx="25958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3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</a:t>
            </a:r>
            <a:r>
              <a:rPr sz="32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EP</a:t>
            </a:r>
            <a:r>
              <a:rPr sz="3200" b="1" spc="-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</a:t>
            </a:r>
            <a:r>
              <a:rPr sz="3200" b="1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OS</a:t>
            </a:r>
          </a:p>
        </p:txBody>
      </p:sp>
    </p:spTree>
    <p:extLst>
      <p:ext uri="{BB962C8B-B14F-4D97-AF65-F5344CB8AC3E}">
        <p14:creationId xmlns:p14="http://schemas.microsoft.com/office/powerpoint/2010/main" val="200535987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5" name="object 17">
            <a:extLst>
              <a:ext uri="{FF2B5EF4-FFF2-40B4-BE49-F238E27FC236}">
                <a16:creationId xmlns:a16="http://schemas.microsoft.com/office/drawing/2014/main" id="{7964F696-2776-AC20-4D81-25F83B9E9317}"/>
              </a:ext>
            </a:extLst>
          </p:cNvPr>
          <p:cNvSpPr txBox="1">
            <a:spLocks/>
          </p:cNvSpPr>
          <p:nvPr/>
        </p:nvSpPr>
        <p:spPr>
          <a:xfrm>
            <a:off x="351537" y="6391566"/>
            <a:ext cx="302717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419" sz="1200" spc="-5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:</a:t>
            </a:r>
            <a:r>
              <a:rPr lang="es-419" sz="12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Creative</a:t>
            </a:r>
            <a:r>
              <a:rPr lang="es-419" sz="1200" spc="-3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Commons</a:t>
            </a:r>
            <a:endParaRPr lang="es-419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906814F-5361-4BFB-4D3A-D01AB262B395}"/>
              </a:ext>
            </a:extLst>
          </p:cNvPr>
          <p:cNvSpPr txBox="1"/>
          <p:nvPr/>
        </p:nvSpPr>
        <p:spPr>
          <a:xfrm>
            <a:off x="2724403" y="1035558"/>
            <a:ext cx="377903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NEGOCIO</a:t>
            </a:r>
            <a:r>
              <a:rPr sz="2000" b="1" spc="-9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ELECTRONICO</a:t>
            </a:r>
            <a:endParaRPr sz="20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</p:txBody>
      </p:sp>
      <p:grpSp>
        <p:nvGrpSpPr>
          <p:cNvPr id="8" name="object 2">
            <a:extLst>
              <a:ext uri="{FF2B5EF4-FFF2-40B4-BE49-F238E27FC236}">
                <a16:creationId xmlns:a16="http://schemas.microsoft.com/office/drawing/2014/main" id="{CBD66A0D-F3C7-7F4B-4873-4E24DACBA55D}"/>
              </a:ext>
            </a:extLst>
          </p:cNvPr>
          <p:cNvGrpSpPr/>
          <p:nvPr/>
        </p:nvGrpSpPr>
        <p:grpSpPr>
          <a:xfrm>
            <a:off x="323811" y="1608505"/>
            <a:ext cx="7086639" cy="4501211"/>
            <a:chOff x="323811" y="1608505"/>
            <a:chExt cx="7635125" cy="4501211"/>
          </a:xfrm>
        </p:grpSpPr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86087E11-1E69-CE89-B38D-5CA727E886D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0780" y="3742944"/>
              <a:ext cx="1353312" cy="2366772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672F89D6-F640-2309-4724-6F46E14FE4C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811" y="1608505"/>
              <a:ext cx="7635125" cy="4269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13468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1263</Words>
  <Application>Microsoft Office PowerPoint</Application>
  <PresentationFormat>Presentación en pantalla (4:3)</PresentationFormat>
  <Paragraphs>165</Paragraphs>
  <Slides>34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5" baseType="lpstr">
      <vt:lpstr>Arial</vt:lpstr>
      <vt:lpstr>Arial MT</vt:lpstr>
      <vt:lpstr>Calibri</vt:lpstr>
      <vt:lpstr>Calibri Light</vt:lpstr>
      <vt:lpstr>Century Gothic</vt:lpstr>
      <vt:lpstr>Contradiction</vt:lpstr>
      <vt:lpstr>montserrat</vt:lpstr>
      <vt:lpstr>Morn Thin</vt:lpstr>
      <vt:lpstr>Times New Roman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ORGANIZACIONES – FILOSOFIA, GERENCIA Y</vt:lpstr>
      <vt:lpstr>NEGOCIOS CONTEMPORANEOS NOVEDADES EN LOS SISTEMAS DE INFORMACION GERENCIAL</vt:lpstr>
      <vt:lpstr>CONCEPTOS</vt:lpstr>
      <vt:lpstr>Presentación de PowerPoint</vt:lpstr>
      <vt:lpstr>Presentación de PowerPoint</vt:lpstr>
      <vt:lpstr>Nuevos trabajadores moviles</vt:lpstr>
      <vt:lpstr>Aplicaciones para iphone-ipad en negocios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Mauricio Reyes</cp:lastModifiedBy>
  <cp:revision>27</cp:revision>
  <dcterms:modified xsi:type="dcterms:W3CDTF">2023-02-04T20:09:41Z</dcterms:modified>
</cp:coreProperties>
</file>